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92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91" r:id="rId31"/>
    <p:sldId id="285" r:id="rId32"/>
    <p:sldId id="286" r:id="rId33"/>
    <p:sldId id="289" r:id="rId34"/>
    <p:sldId id="287" r:id="rId35"/>
    <p:sldId id="288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86" autoAdjust="0"/>
  </p:normalViewPr>
  <p:slideViewPr>
    <p:cSldViewPr>
      <p:cViewPr varScale="1">
        <p:scale>
          <a:sx n="101" d="100"/>
          <a:sy n="101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64961A7-B928-405D-A411-9EC8AC2A3509}" type="datetimeFigureOut">
              <a:rPr lang="he-IL" smtClean="0"/>
              <a:pPr/>
              <a:t>ה'/חשון/תשע"ד</a:t>
            </a:fld>
            <a:endParaRPr lang="he-I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4238328-1F33-4F15-B375-E2526610FC00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Speciatio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en.wikipedia.org/wiki/Horizontal_gene_transfer" TargetMode="Externa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Classic</a:t>
            </a:r>
            <a:r>
              <a:rPr lang="en-US" baseline="0" dirty="0" smtClean="0"/>
              <a:t> model : single copy genes.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8328-1F33-4F15-B375-E2526610FC00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 sequences are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orthologous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if they are inferred to be descended from the same ancestral sequence separated by a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 tooltip="Speciation"/>
              </a:rPr>
              <a:t>speciation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event</a:t>
            </a:r>
          </a:p>
          <a:p>
            <a:pPr algn="l" rtl="0"/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Homologous sequences are </a:t>
            </a:r>
            <a:r>
              <a:rPr lang="en-US" sz="1200" b="1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paralogous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if they were created by a duplication event within the genome</a:t>
            </a:r>
          </a:p>
          <a:p>
            <a:pPr algn="l" rtl="0"/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Homologs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resulting from 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 tooltip="Horizontal gene transfer"/>
              </a:rPr>
              <a:t>horizontal gene transfer</a:t>
            </a:r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between two organisms are termed </a:t>
            </a:r>
            <a:r>
              <a:rPr lang="en-US" sz="1200" b="0" i="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xenologs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8328-1F33-4F15-B375-E2526610FC00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O((n1n2)^2) constraints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8328-1F33-4F15-B375-E2526610FC00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the majority of all cases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were able to reconstruct the tree correctly up to a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single internal edge, causing an RF distance of 2 to the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tree.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8328-1F33-4F15-B375-E2526610FC00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internal edge connects the two organisms</a:t>
            </a:r>
          </a:p>
          <a:p>
            <a:pPr algn="l" rtl="0"/>
            <a:r>
              <a:rPr lang="it-IT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Buchnera aphidicola (BAPHI) and Salmonella</a:t>
            </a:r>
          </a:p>
          <a:p>
            <a:pPr algn="l" rtl="0"/>
            <a:r>
              <a:rPr lang="en-US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typhimurium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(SALTY) with the rest of the tree (Figure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4(a)). This branch is known to be particularly hard to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reconstruct since the two organisms diverged far from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each other, resulting in two long external edges in the</a:t>
            </a:r>
          </a:p>
          <a:p>
            <a:pPr algn="l" rtl="0"/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tree.</a:t>
            </a:r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238328-1F33-4F15-B375-E2526610FC00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oc.ic.ac.uk/~br/berc/integerprog.pdf" TargetMode="Externa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-etud.iro.umontreal.ca/~lafonman/MAGE2013/slides/Jens-Stoye-MAG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"/>
            <a:ext cx="8077200" cy="16764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MAGE: Models and Algorithms for Genome Evolution 2013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9050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Ron Zeira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ACGT group meeting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9.10.13 </a:t>
            </a:r>
          </a:p>
          <a:p>
            <a:r>
              <a:rPr lang="en-US" sz="1100" dirty="0" smtClean="0">
                <a:solidFill>
                  <a:srgbClr val="0070C0"/>
                </a:solidFill>
              </a:rPr>
              <a:t>(Happy birthday)</a:t>
            </a:r>
            <a:endParaRPr lang="he-IL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clusters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sequence similarity.</a:t>
            </a:r>
          </a:p>
          <a:p>
            <a:r>
              <a:rPr lang="en-US" dirty="0" smtClean="0"/>
              <a:t>DBs: COG, </a:t>
            </a:r>
            <a:r>
              <a:rPr lang="en-US" dirty="0" err="1" smtClean="0"/>
              <a:t>eggNOG</a:t>
            </a:r>
            <a:r>
              <a:rPr lang="en-US" dirty="0" smtClean="0"/>
              <a:t>, </a:t>
            </a:r>
            <a:r>
              <a:rPr lang="en-US" dirty="0" err="1" smtClean="0"/>
              <a:t>Inparanoid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More data on more species.</a:t>
            </a:r>
          </a:p>
          <a:p>
            <a:r>
              <a:rPr lang="en-US" dirty="0" smtClean="0"/>
              <a:t>Parameter dependant.</a:t>
            </a:r>
          </a:p>
          <a:p>
            <a:r>
              <a:rPr lang="en-US" dirty="0" smtClean="0"/>
              <a:t>No evolutionary relationship.</a:t>
            </a:r>
          </a:p>
          <a:p>
            <a:r>
              <a:rPr lang="en-US" dirty="0" smtClean="0"/>
              <a:t>Usually </a:t>
            </a:r>
            <a:r>
              <a:rPr lang="en-US" dirty="0" err="1" smtClean="0"/>
              <a:t>uncurated</a:t>
            </a:r>
            <a:r>
              <a:rPr lang="en-US" dirty="0" smtClean="0"/>
              <a:t>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family trees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DBs: </a:t>
            </a:r>
            <a:r>
              <a:rPr lang="en-US" dirty="0" err="1" smtClean="0"/>
              <a:t>TreeFam</a:t>
            </a:r>
            <a:r>
              <a:rPr lang="en-US" dirty="0" smtClean="0"/>
              <a:t>, </a:t>
            </a:r>
            <a:r>
              <a:rPr lang="en-US" dirty="0" err="1" smtClean="0"/>
              <a:t>OrthologID</a:t>
            </a:r>
            <a:r>
              <a:rPr lang="en-US" dirty="0" smtClean="0"/>
              <a:t> …</a:t>
            </a:r>
          </a:p>
          <a:p>
            <a:r>
              <a:rPr lang="en-US" dirty="0" smtClean="0"/>
              <a:t>Considers evolutionary relationships.</a:t>
            </a:r>
          </a:p>
          <a:p>
            <a:r>
              <a:rPr lang="en-US" dirty="0" smtClean="0"/>
              <a:t>Species tree accounted.</a:t>
            </a:r>
          </a:p>
          <a:p>
            <a:r>
              <a:rPr lang="en-US" dirty="0" smtClean="0"/>
              <a:t>Manually </a:t>
            </a:r>
            <a:r>
              <a:rPr lang="en-US" dirty="0" err="1" smtClean="0"/>
              <a:t>curated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Usually sparse.</a:t>
            </a:r>
          </a:p>
          <a:p>
            <a:r>
              <a:rPr lang="en-US" dirty="0" smtClean="0"/>
              <a:t>Less species.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order studies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Breakpoint distance</a:t>
            </a:r>
          </a:p>
          <a:p>
            <a:pPr lvl="1"/>
            <a:r>
              <a:rPr lang="en-US" dirty="0" smtClean="0"/>
              <a:t># </a:t>
            </a:r>
            <a:r>
              <a:rPr lang="en-US" dirty="0" err="1" smtClean="0"/>
              <a:t>unconserved</a:t>
            </a:r>
            <a:r>
              <a:rPr lang="en-US" dirty="0" smtClean="0"/>
              <a:t> adjacencies</a:t>
            </a:r>
          </a:p>
          <a:p>
            <a:pPr lvl="1"/>
            <a:r>
              <a:rPr lang="en-US" dirty="0" smtClean="0"/>
              <a:t>No explicit operations</a:t>
            </a:r>
          </a:p>
          <a:p>
            <a:r>
              <a:rPr lang="en-US" dirty="0" smtClean="0"/>
              <a:t>Approximate common interval</a:t>
            </a:r>
          </a:p>
          <a:p>
            <a:pPr lvl="1"/>
            <a:r>
              <a:rPr lang="en-US" dirty="0" smtClean="0"/>
              <a:t>Gene cluster defined as a set of maximal intervals, that share the same genes. </a:t>
            </a:r>
          </a:p>
          <a:p>
            <a:pPr lvl="1"/>
            <a:r>
              <a:rPr lang="en-US" dirty="0" smtClean="0"/>
              <a:t>Small differences allowed.</a:t>
            </a:r>
          </a:p>
          <a:p>
            <a:r>
              <a:rPr lang="en-US" dirty="0" smtClean="0"/>
              <a:t>double-cut-and-join (DCJ)</a:t>
            </a:r>
          </a:p>
          <a:p>
            <a:pPr lvl="1"/>
            <a:r>
              <a:rPr lang="en-US" dirty="0" smtClean="0"/>
              <a:t>Simulate most rearrangements</a:t>
            </a:r>
          </a:p>
          <a:p>
            <a:pPr lvl="1"/>
            <a:r>
              <a:rPr lang="en-US" dirty="0" smtClean="0"/>
              <a:t>Gives a sorting scenario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4114800"/>
            <a:ext cx="4258599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Study gene order without prior gene family assignment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Use genes similarity values to resolve gene order.</a:t>
            </a:r>
          </a:p>
          <a:p>
            <a:r>
              <a:rPr lang="en-US" dirty="0" smtClean="0"/>
              <a:t>Minimize conserved breakpoints.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dirty="0" smtClean="0"/>
              <a:t>Set of genes</a:t>
            </a:r>
          </a:p>
          <a:p>
            <a:r>
              <a:rPr lang="en-US" i="1" dirty="0" smtClean="0"/>
              <a:t>Linear Chromosome</a:t>
            </a:r>
            <a:r>
              <a:rPr lang="en-US" dirty="0" smtClean="0"/>
              <a:t> – signed gene sequence flanked by </a:t>
            </a:r>
            <a:r>
              <a:rPr lang="en-US" dirty="0" err="1" smtClean="0"/>
              <a:t>telomers</a:t>
            </a:r>
            <a:endParaRPr lang="en-US" dirty="0" smtClean="0"/>
          </a:p>
          <a:p>
            <a:r>
              <a:rPr lang="en-US" i="1" dirty="0" smtClean="0"/>
              <a:t>Normalized similarity measure</a:t>
            </a:r>
            <a:r>
              <a:rPr lang="en-US" dirty="0" smtClean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14900" y="4191000"/>
            <a:ext cx="42291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57200" y="4038600"/>
            <a:ext cx="4572000" cy="20621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i="1" dirty="0" smtClean="0"/>
              <a:t>Ordered weighted bipartite graph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Positive wedges only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3200" dirty="0" smtClean="0"/>
              <a:t>Telomeres weight 1</a:t>
            </a:r>
            <a:endParaRPr lang="he-IL" sz="3200" dirty="0" smtClean="0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he-IL"/>
          </a:p>
        </p:txBody>
      </p:sp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381000" cy="46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Group 15"/>
          <p:cNvGrpSpPr/>
          <p:nvPr/>
        </p:nvGrpSpPr>
        <p:grpSpPr>
          <a:xfrm>
            <a:off x="6096000" y="2819400"/>
            <a:ext cx="2438400" cy="457200"/>
            <a:chOff x="5562600" y="1828800"/>
            <a:chExt cx="2228850" cy="352425"/>
          </a:xfrm>
        </p:grpSpPr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562600" y="1828800"/>
              <a:ext cx="676275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8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248400" y="1828800"/>
              <a:ext cx="1543050" cy="323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3429000"/>
            <a:ext cx="23812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2800" y="4572000"/>
            <a:ext cx="1809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Matchings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Matching</a:t>
            </a:r>
            <a:r>
              <a:rPr lang="en-US" dirty="0" smtClean="0"/>
              <a:t> – set of disjoint edges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B</a:t>
            </a:r>
          </a:p>
          <a:p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edg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(M) </a:t>
            </a:r>
            <a:r>
              <a:rPr lang="en-US" dirty="0" smtClean="0"/>
              <a:t>– weighted sum of edges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Saturated</a:t>
            </a:r>
            <a:r>
              <a:rPr lang="en-US" dirty="0" smtClean="0"/>
              <a:t> gene – incident to an edge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i="1" dirty="0" smtClean="0"/>
              <a:t>Consecutive</a:t>
            </a:r>
            <a:r>
              <a:rPr lang="en-US" dirty="0" smtClean="0"/>
              <a:t> genes – no saturated edge between them (in the same genome).</a:t>
            </a:r>
          </a:p>
          <a:p>
            <a:r>
              <a:rPr lang="en-US" i="1" dirty="0" smtClean="0"/>
              <a:t>Conserved adjacency </a:t>
            </a:r>
            <a:r>
              <a:rPr lang="en-US" dirty="0" smtClean="0"/>
              <a:t>– 2 consecutive gene pairs (from each genome) </a:t>
            </a:r>
            <a:r>
              <a:rPr lang="en-US" dirty="0" err="1" smtClean="0"/>
              <a:t>s.t</a:t>
            </a:r>
            <a:r>
              <a:rPr lang="en-US" dirty="0" smtClean="0"/>
              <a:t>. the paired orientation is the same or reversed.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Matchings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adj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(M) </a:t>
            </a:r>
            <a:r>
              <a:rPr lang="en-US" dirty="0" smtClean="0"/>
              <a:t>– weighted sum of conserved adjacencies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.</a:t>
            </a:r>
            <a:endParaRPr lang="he-IL" dirty="0" smtClean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86200"/>
            <a:ext cx="43053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9175" y="3886200"/>
            <a:ext cx="43148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33528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M1 – max(</a:t>
            </a:r>
            <a:r>
              <a:rPr lang="en-US" dirty="0" err="1" smtClean="0"/>
              <a:t>edg</a:t>
            </a:r>
            <a:r>
              <a:rPr lang="en-US" dirty="0" smtClean="0"/>
              <a:t>(M))</a:t>
            </a:r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5943600" y="3429000"/>
            <a:ext cx="22860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M2 – max(</a:t>
            </a:r>
            <a:r>
              <a:rPr lang="en-US" dirty="0" err="1" smtClean="0"/>
              <a:t>adj</a:t>
            </a:r>
            <a:r>
              <a:rPr lang="en-US" dirty="0" smtClean="0"/>
              <a:t>(M))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definition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Conserved adjacencies scoring:</a:t>
            </a:r>
          </a:p>
          <a:p>
            <a:endParaRPr lang="en-US" dirty="0" smtClean="0"/>
          </a:p>
          <a:p>
            <a:r>
              <a:rPr lang="en-US" dirty="0" smtClean="0"/>
              <a:t>let: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he-IL" dirty="0"/>
          </a:p>
        </p:txBody>
      </p:sp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6987" y="2133600"/>
            <a:ext cx="82770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1"/>
            <a:ext cx="2743200" cy="83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2895600"/>
            <a:ext cx="1905000" cy="626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3810000"/>
            <a:ext cx="7134225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66800" y="4572000"/>
            <a:ext cx="70199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371600" y="6096000"/>
            <a:ext cx="5257800" cy="533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Hardness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Simplifying assumptions:</a:t>
            </a:r>
          </a:p>
          <a:p>
            <a:pPr lvl="1"/>
            <a:r>
              <a:rPr lang="en-US" dirty="0" smtClean="0"/>
              <a:t>Families are given.</a:t>
            </a:r>
          </a:p>
          <a:p>
            <a:pPr lvl="1"/>
            <a:r>
              <a:rPr lang="en-US" dirty="0" smtClean="0"/>
              <a:t>Edge weights 1.</a:t>
            </a:r>
          </a:p>
          <a:p>
            <a:pPr lvl="1"/>
            <a:r>
              <a:rPr lang="en-US" dirty="0" smtClean="0"/>
              <a:t>Components are cliques.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Maximizing #</a:t>
            </a:r>
            <a:r>
              <a:rPr lang="en-US" dirty="0" err="1" smtClean="0"/>
              <a:t>adj</a:t>
            </a:r>
            <a:r>
              <a:rPr lang="en-US" dirty="0" smtClean="0"/>
              <a:t> in NP-hard (</a:t>
            </a:r>
            <a:r>
              <a:rPr lang="en-US" dirty="0" err="1" smtClean="0"/>
              <a:t>Angibaud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). </a:t>
            </a:r>
          </a:p>
          <a:p>
            <a:r>
              <a:rPr lang="en-US" dirty="0" smtClean="0"/>
              <a:t>Finding a maximum matching maximizing adjacencies in NP-hard (Tang and </a:t>
            </a:r>
            <a:r>
              <a:rPr lang="en-US" dirty="0" err="1" smtClean="0"/>
              <a:t>Moret</a:t>
            </a:r>
            <a:r>
              <a:rPr lang="en-US" dirty="0" smtClean="0"/>
              <a:t>).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219200"/>
            <a:ext cx="513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example - Set cover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9144000" cy="98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971800"/>
            <a:ext cx="216217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4114800"/>
            <a:ext cx="49911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3505200"/>
            <a:ext cx="834390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676400" y="6488668"/>
            <a:ext cx="510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hlinkClick r:id="rId6"/>
              </a:rPr>
              <a:t>http://www.doc.ic.ac.uk/~br/berc/integerprog.pdf</a:t>
            </a:r>
            <a:endParaRPr lang="he-IL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MAGE conference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August 23-26. </a:t>
            </a:r>
            <a:r>
              <a:rPr lang="en-US" dirty="0" err="1" smtClean="0"/>
              <a:t>Bromont</a:t>
            </a:r>
            <a:r>
              <a:rPr lang="en-US" dirty="0" smtClean="0"/>
              <a:t>, Quebec, Canada.</a:t>
            </a:r>
            <a:endParaRPr lang="he-IL" dirty="0"/>
          </a:p>
        </p:txBody>
      </p:sp>
      <p:pic>
        <p:nvPicPr>
          <p:cNvPr id="2051" name="Picture 3" descr="C:\Users\ronzeira\Downloads\IMG_17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3454400"/>
            <a:ext cx="5105400" cy="3403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470" t="33678" r="8824" b="13785"/>
          <a:stretch>
            <a:fillRect/>
          </a:stretch>
        </p:blipFill>
        <p:spPr bwMode="auto">
          <a:xfrm>
            <a:off x="4343400" y="2133600"/>
            <a:ext cx="4800600" cy="212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ronzeira\Downloads\IMG_17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600"/>
            <a:ext cx="46863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ILP exact solution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a(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i,k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is 1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e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ik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b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  <a:r>
              <a:rPr lang="en-US" dirty="0" smtClean="0"/>
              <a:t> is 1 </a:t>
            </a:r>
            <a:r>
              <a:rPr lang="en-US" dirty="0" err="1" smtClean="0"/>
              <a:t>iff</a:t>
            </a:r>
            <a:r>
              <a:rPr lang="en-US" dirty="0" smtClean="0"/>
              <a:t> the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/>
              <a:t> gene of genome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/>
              <a:t> is saturated.</a:t>
            </a:r>
          </a:p>
          <a:p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c</a:t>
            </a:r>
            <a:r>
              <a:rPr lang="en-US" baseline="-25000" dirty="0" err="1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is 1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iff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the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baseline="30000" dirty="0" err="1" smtClean="0"/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genes </a:t>
            </a:r>
            <a:r>
              <a:rPr lang="en-US" dirty="0" smtClean="0"/>
              <a:t>of genome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x</a:t>
            </a:r>
            <a:r>
              <a:rPr lang="en-US" dirty="0" smtClean="0"/>
              <a:t> form a consecutive pair.</a:t>
            </a:r>
          </a:p>
          <a:p>
            <a:r>
              <a:rPr lang="en-US" dirty="0" smtClean="0">
                <a:latin typeface="Cambria Math" pitchFamily="18" charset="0"/>
                <a:ea typeface="Cambria Math" pitchFamily="18" charset="0"/>
              </a:rPr>
              <a:t>d(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i,j,k,l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 </a:t>
            </a:r>
            <a:r>
              <a:rPr lang="en-US" dirty="0" smtClean="0"/>
              <a:t>is 1 </a:t>
            </a:r>
            <a:r>
              <a:rPr lang="en-US" dirty="0" err="1" smtClean="0"/>
              <a:t>iff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i</a:t>
            </a:r>
            <a:r>
              <a:rPr lang="en-US" baseline="30000" dirty="0" err="1" smtClean="0"/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j</a:t>
            </a:r>
            <a:r>
              <a:rPr lang="en-US" baseline="30000" dirty="0" err="1" smtClean="0"/>
              <a:t>th</a:t>
            </a:r>
            <a:r>
              <a:rPr lang="en-US" dirty="0" smtClean="0"/>
              <a:t> genes of the first genome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the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k</a:t>
            </a:r>
            <a:r>
              <a:rPr lang="en-US" baseline="30000" dirty="0" err="1" smtClean="0"/>
              <a:t>th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baseline="30000" dirty="0" err="1" smtClean="0"/>
              <a:t>th</a:t>
            </a:r>
            <a:r>
              <a:rPr lang="en-US" dirty="0" smtClean="0"/>
              <a:t> genes of the second genome form a conserved adjacency.</a:t>
            </a:r>
            <a:endParaRPr lang="he-IL" dirty="0"/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43600"/>
            <a:ext cx="649605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88182" y="399871"/>
            <a:ext cx="1113218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52400" y="-57329"/>
            <a:ext cx="9906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Max</a:t>
            </a:r>
            <a:endParaRPr lang="he-IL" sz="2400" b="1" dirty="0">
              <a:solidFill>
                <a:srgbClr val="FF0000"/>
              </a:solidFill>
            </a:endParaRPr>
          </a:p>
        </p:txBody>
      </p:sp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95271"/>
            <a:ext cx="55816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67400" y="2076271"/>
            <a:ext cx="2895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Saturated genes have an edge in the matching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828871"/>
            <a:ext cx="54959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867400" y="3600271"/>
            <a:ext cx="28956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Each connected component has an edge in the matching</a:t>
            </a:r>
            <a:endParaRPr lang="he-IL" sz="2400" dirty="0">
              <a:solidFill>
                <a:srgbClr val="FF0000"/>
              </a:solidFill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5105400"/>
            <a:ext cx="78390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1752600" y="5715000"/>
            <a:ext cx="563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a pair of genes have no saturated genes between them then they are consecutive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7629525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1143000"/>
            <a:ext cx="5638800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Consecutive gene pairs have no saturated genes between them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57400"/>
            <a:ext cx="9144000" cy="232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76600" y="3200400"/>
            <a:ext cx="56388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 err="1" smtClean="0">
                <a:solidFill>
                  <a:srgbClr val="FF0000"/>
                </a:solidFill>
              </a:rPr>
              <a:t>i,j,k,l</a:t>
            </a:r>
            <a:r>
              <a:rPr lang="en-US" sz="2400" dirty="0" smtClean="0">
                <a:solidFill>
                  <a:srgbClr val="FF0000"/>
                </a:solidFill>
              </a:rPr>
              <a:t> form a conserved adjacency then the edges are in the matching and the pairs are consecutive</a:t>
            </a:r>
            <a:endParaRPr lang="he-IL" sz="2400" dirty="0">
              <a:solidFill>
                <a:srgbClr val="FF0000"/>
              </a:solidFill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92192"/>
            <a:ext cx="9144000" cy="2065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4191000" y="4724400"/>
            <a:ext cx="495300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If </a:t>
            </a:r>
            <a:r>
              <a:rPr lang="en-US" sz="2400" dirty="0" err="1" smtClean="0">
                <a:solidFill>
                  <a:srgbClr val="FF0000"/>
                </a:solidFill>
              </a:rPr>
              <a:t>i,j,k,l</a:t>
            </a:r>
            <a:r>
              <a:rPr lang="en-US" sz="2400" dirty="0" smtClean="0">
                <a:solidFill>
                  <a:srgbClr val="FF0000"/>
                </a:solidFill>
              </a:rPr>
              <a:t> do not have the proper edges or orientation they do not form a conserved adjacency </a:t>
            </a:r>
            <a:endParaRPr lang="he-I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r>
              <a:rPr lang="en-US" dirty="0" smtClean="0"/>
              <a:t>ILP can’t solve all cases.</a:t>
            </a:r>
          </a:p>
          <a:p>
            <a:r>
              <a:rPr lang="en-US" dirty="0" smtClean="0"/>
              <a:t>Based on </a:t>
            </a:r>
            <a:r>
              <a:rPr lang="en-US" b="1" dirty="0" smtClean="0"/>
              <a:t>IILCS</a:t>
            </a:r>
            <a:r>
              <a:rPr lang="en-US" dirty="0" smtClean="0"/>
              <a:t> (</a:t>
            </a:r>
            <a:r>
              <a:rPr lang="en-US" dirty="0" err="1" smtClean="0"/>
              <a:t>Angibaud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r>
              <a:rPr lang="en-US" dirty="0" smtClean="0"/>
              <a:t>).</a:t>
            </a:r>
          </a:p>
          <a:p>
            <a:r>
              <a:rPr lang="en-US" dirty="0" smtClean="0"/>
              <a:t>IILCS solves </a:t>
            </a:r>
            <a:r>
              <a:rPr lang="el-GR" dirty="0" smtClean="0"/>
              <a:t>α</a:t>
            </a:r>
            <a:r>
              <a:rPr lang="en-US" dirty="0" smtClean="0"/>
              <a:t>=1, unweighted clique families.</a:t>
            </a:r>
          </a:p>
          <a:p>
            <a:endParaRPr lang="en-US" dirty="0" smtClean="0"/>
          </a:p>
          <a:p>
            <a:r>
              <a:rPr lang="en-US" dirty="0" smtClean="0"/>
              <a:t>LCS = Longest Common Substring:</a:t>
            </a:r>
          </a:p>
          <a:p>
            <a:r>
              <a:rPr lang="en-US" dirty="0" smtClean="0"/>
              <a:t>2 genomes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find longest substring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S</a:t>
            </a:r>
            <a:r>
              <a:rPr lang="en-US" dirty="0" smtClean="0"/>
              <a:t>.</a:t>
            </a:r>
          </a:p>
          <a:p>
            <a:r>
              <a:rPr lang="en-US" dirty="0" smtClean="0"/>
              <a:t>Up to complete reversal.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34200" y="5105400"/>
            <a:ext cx="1033616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/>
              <a:t>AB</a:t>
            </a:r>
            <a:r>
              <a:rPr lang="en-US" dirty="0" smtClean="0">
                <a:solidFill>
                  <a:srgbClr val="FF0000"/>
                </a:solidFill>
              </a:rPr>
              <a:t>ABC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||| </a:t>
            </a:r>
          </a:p>
          <a:p>
            <a:r>
              <a:rPr lang="en-US" dirty="0" smtClean="0"/>
              <a:t>  B</a:t>
            </a:r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A</a:t>
            </a:r>
          </a:p>
          <a:p>
            <a:r>
              <a:rPr lang="en-US" dirty="0" smtClean="0"/>
              <a:t>     </a:t>
            </a:r>
            <a:r>
              <a:rPr lang="en-US" dirty="0" smtClean="0">
                <a:solidFill>
                  <a:srgbClr val="FF0000"/>
                </a:solidFill>
              </a:rPr>
              <a:t>|||</a:t>
            </a:r>
            <a:r>
              <a:rPr lang="en-US" dirty="0" smtClean="0"/>
              <a:t> </a:t>
            </a:r>
          </a:p>
          <a:p>
            <a:r>
              <a:rPr lang="en-US" dirty="0" smtClean="0"/>
              <a:t>    </a:t>
            </a:r>
            <a:r>
              <a:rPr lang="en-US" dirty="0" smtClean="0">
                <a:solidFill>
                  <a:srgbClr val="FF0000"/>
                </a:solidFill>
              </a:rPr>
              <a:t>ABC</a:t>
            </a:r>
            <a:r>
              <a:rPr lang="en-US" dirty="0" smtClean="0"/>
              <a:t>BA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Modified heuristic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Find common substring max target function.</a:t>
            </a:r>
          </a:p>
          <a:p>
            <a:r>
              <a:rPr lang="en-US" dirty="0" smtClean="0"/>
              <a:t>Remove unsaturated genes with no unsaturated neighbors.</a:t>
            </a:r>
          </a:p>
          <a:p>
            <a:r>
              <a:rPr lang="en-US" dirty="0" smtClean="0"/>
              <a:t>Attempt to increase common substring. </a:t>
            </a:r>
          </a:p>
          <a:p>
            <a:r>
              <a:rPr lang="en-US" dirty="0" smtClean="0"/>
              <a:t>Stop criterion: no neighboring unsaturated genes.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12 </a:t>
            </a:r>
            <a:r>
              <a:rPr lang="el-GR" dirty="0" smtClean="0"/>
              <a:t>γ</a:t>
            </a:r>
            <a:r>
              <a:rPr lang="en-US" dirty="0" smtClean="0"/>
              <a:t>-</a:t>
            </a:r>
            <a:r>
              <a:rPr lang="en-US" dirty="0" err="1" smtClean="0"/>
              <a:t>proteobacteria</a:t>
            </a:r>
            <a:r>
              <a:rPr lang="en-US" dirty="0" smtClean="0"/>
              <a:t> from </a:t>
            </a:r>
            <a:r>
              <a:rPr lang="en-US" dirty="0" err="1" smtClean="0"/>
              <a:t>Lerat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  <a:endParaRPr lang="he-IL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14600"/>
            <a:ext cx="9052389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algorithm vs. heuristic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40 genome pairs had ILP solution for all </a:t>
            </a:r>
            <a:r>
              <a:rPr lang="el-GR" dirty="0" smtClean="0"/>
              <a:t>α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505200"/>
            <a:ext cx="9144001" cy="299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667000"/>
            <a:ext cx="51339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Exact algorithm vs. heuristic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Relative deviation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3048000"/>
            <a:ext cx="698182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phylogenies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Compare </a:t>
            </a:r>
            <a:r>
              <a:rPr lang="en-US" dirty="0" err="1" smtClean="0"/>
              <a:t>phylogenetic</a:t>
            </a:r>
            <a:r>
              <a:rPr lang="en-US" dirty="0" smtClean="0"/>
              <a:t> trees for different distances.</a:t>
            </a:r>
          </a:p>
          <a:p>
            <a:r>
              <a:rPr lang="en-US" dirty="0" smtClean="0"/>
              <a:t>Normalized number of breakpoint distance: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Neighbor joining for tree construction.</a:t>
            </a:r>
          </a:p>
          <a:p>
            <a:r>
              <a:rPr lang="en-US" dirty="0" smtClean="0"/>
              <a:t>Reference tree by </a:t>
            </a:r>
            <a:r>
              <a:rPr lang="en-US" dirty="0" err="1" smtClean="0"/>
              <a:t>Lerat</a:t>
            </a:r>
            <a:r>
              <a:rPr lang="en-US" dirty="0" smtClean="0"/>
              <a:t> </a:t>
            </a:r>
            <a:r>
              <a:rPr lang="en-US" i="1" dirty="0" smtClean="0"/>
              <a:t>et al.</a:t>
            </a:r>
          </a:p>
          <a:p>
            <a:r>
              <a:rPr lang="en-US" dirty="0" smtClean="0"/>
              <a:t>Robinson </a:t>
            </a:r>
            <a:r>
              <a:rPr lang="en-US" dirty="0" err="1" smtClean="0"/>
              <a:t>Foulds</a:t>
            </a:r>
            <a:r>
              <a:rPr lang="en-US" dirty="0" smtClean="0"/>
              <a:t> topological distance (RF distance).</a:t>
            </a:r>
            <a:endParaRPr lang="he-IL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3276600"/>
            <a:ext cx="417195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NeighborNet</a:t>
            </a:r>
            <a:r>
              <a:rPr lang="en-US" dirty="0" smtClean="0"/>
              <a:t> view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5" y="1524000"/>
            <a:ext cx="913780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396240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Reference</a:t>
            </a:r>
            <a:endParaRPr lang="he-IL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53000" y="3962400"/>
            <a:ext cx="25908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 smtClean="0"/>
              <a:t>Previous method</a:t>
            </a:r>
            <a:endParaRPr lang="he-IL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924800" y="396240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dirty="0" smtClean="0"/>
              <a:t>α</a:t>
            </a:r>
            <a:r>
              <a:rPr lang="en-US" sz="2000" dirty="0" smtClean="0"/>
              <a:t>=0.001</a:t>
            </a:r>
            <a:endParaRPr lang="he-IL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45789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dirty="0" smtClean="0"/>
              <a:t>α</a:t>
            </a:r>
            <a:r>
              <a:rPr lang="en-US" sz="2000" dirty="0" smtClean="0"/>
              <a:t>=0.5</a:t>
            </a:r>
            <a:endParaRPr lang="he-IL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4800600" y="645789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dirty="0" smtClean="0"/>
              <a:t>α</a:t>
            </a:r>
            <a:r>
              <a:rPr lang="en-US" sz="2000" dirty="0" smtClean="0"/>
              <a:t>=0.8</a:t>
            </a:r>
            <a:endParaRPr lang="he-IL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772400" y="6457890"/>
            <a:ext cx="152400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l-GR" sz="2000" dirty="0" smtClean="0"/>
              <a:t>α</a:t>
            </a:r>
            <a:r>
              <a:rPr lang="en-US" sz="2000" dirty="0" smtClean="0"/>
              <a:t>=1</a:t>
            </a:r>
            <a:endParaRPr lang="he-I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err="1" smtClean="0"/>
              <a:t>contex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Celebrate 50 years of scientific contribution of David </a:t>
            </a:r>
            <a:r>
              <a:rPr lang="en-US" dirty="0" err="1" smtClean="0"/>
              <a:t>Sankoff</a:t>
            </a:r>
            <a:r>
              <a:rPr lang="en-US" dirty="0" smtClean="0"/>
              <a:t>.</a:t>
            </a:r>
          </a:p>
          <a:p>
            <a:r>
              <a:rPr lang="en-US" dirty="0" smtClean="0"/>
              <a:t>Give a retrospective and prospective view on comparative genomics.</a:t>
            </a:r>
            <a:endParaRPr lang="he-IL" dirty="0"/>
          </a:p>
        </p:txBody>
      </p:sp>
      <p:pic>
        <p:nvPicPr>
          <p:cNvPr id="3074" name="Picture 2" descr="C:\Users\ronzeira\Downloads\IMG_17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657600"/>
            <a:ext cx="4800600" cy="3200400"/>
          </a:xfrm>
          <a:prstGeom prst="rect">
            <a:avLst/>
          </a:prstGeom>
          <a:noFill/>
        </p:spPr>
      </p:pic>
      <p:pic>
        <p:nvPicPr>
          <p:cNvPr id="3075" name="Picture 3" descr="C:\Users\ronzeira\Downloads\group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657600"/>
            <a:ext cx="48006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Rectangle 3"/>
          <p:cNvSpPr/>
          <p:nvPr/>
        </p:nvSpPr>
        <p:spPr>
          <a:xfrm>
            <a:off x="1828800" y="2667000"/>
            <a:ext cx="594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Extensions</a:t>
            </a:r>
            <a:endParaRPr lang="en-US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Expand to more 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14475"/>
            <a:ext cx="560070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with similarities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Weighted adjacency graph (WAG):</a:t>
            </a:r>
            <a:endParaRPr lang="he-I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514600"/>
            <a:ext cx="8305800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with similarities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8686800" cy="478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DCJ with similarities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981200"/>
            <a:ext cx="8391525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Novel approach – genome comparison with gene similarities.</a:t>
            </a:r>
          </a:p>
          <a:p>
            <a:r>
              <a:rPr lang="en-US" dirty="0" smtClean="0"/>
              <a:t>More realistic model.</a:t>
            </a:r>
          </a:p>
          <a:p>
            <a:r>
              <a:rPr lang="en-US" dirty="0" smtClean="0"/>
              <a:t>ILP solution for small genomes.</a:t>
            </a:r>
          </a:p>
          <a:p>
            <a:r>
              <a:rPr lang="en-US" dirty="0" smtClean="0"/>
              <a:t>Good heuristic.</a:t>
            </a:r>
          </a:p>
          <a:p>
            <a:endParaRPr lang="en-US" dirty="0" smtClean="0"/>
          </a:p>
          <a:p>
            <a:r>
              <a:rPr lang="en-US" b="1" dirty="0" smtClean="0"/>
              <a:t>Can be extended to other models.</a:t>
            </a:r>
            <a:endParaRPr lang="he-I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Food for thought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Maximum matching based </a:t>
            </a:r>
            <a:r>
              <a:rPr lang="en-US" dirty="0" err="1" smtClean="0"/>
              <a:t>algs</a:t>
            </a:r>
            <a:r>
              <a:rPr lang="en-US" dirty="0" smtClean="0"/>
              <a:t>?</a:t>
            </a:r>
          </a:p>
          <a:p>
            <a:r>
              <a:rPr lang="en-US" dirty="0" smtClean="0"/>
              <a:t>LP relaxation?</a:t>
            </a:r>
          </a:p>
          <a:p>
            <a:r>
              <a:rPr lang="en-US" dirty="0" smtClean="0"/>
              <a:t>Approx specific </a:t>
            </a:r>
            <a:r>
              <a:rPr lang="el-GR" dirty="0" smtClean="0"/>
              <a:t>α</a:t>
            </a:r>
            <a:r>
              <a:rPr lang="en-US" dirty="0" smtClean="0"/>
              <a:t>?</a:t>
            </a:r>
          </a:p>
          <a:p>
            <a:r>
              <a:rPr lang="en-US" dirty="0" smtClean="0"/>
              <a:t>Max common substring matching?</a:t>
            </a:r>
          </a:p>
          <a:p>
            <a:r>
              <a:rPr lang="en-US" dirty="0" smtClean="0"/>
              <a:t>Different objective?</a:t>
            </a:r>
          </a:p>
          <a:p>
            <a:r>
              <a:rPr lang="en-US" dirty="0" smtClean="0"/>
              <a:t>DCJ models?</a:t>
            </a:r>
          </a:p>
          <a:p>
            <a:r>
              <a:rPr lang="en-US" dirty="0" smtClean="0"/>
              <a:t>Define new problems?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</a:t>
            </a:r>
            <a:r>
              <a:rPr lang="en-US" dirty="0" err="1" smtClean="0"/>
              <a:t>contex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Boutique conference.</a:t>
            </a:r>
          </a:p>
          <a:p>
            <a:r>
              <a:rPr lang="en-US" dirty="0" smtClean="0"/>
              <a:t>Highly commended computer scientists.</a:t>
            </a:r>
          </a:p>
          <a:p>
            <a:r>
              <a:rPr lang="en-US" dirty="0" smtClean="0"/>
              <a:t>Focus: Evolutionary genomics and genome rearrangement.</a:t>
            </a:r>
            <a:endParaRPr lang="he-IL" dirty="0"/>
          </a:p>
        </p:txBody>
      </p:sp>
      <p:pic>
        <p:nvPicPr>
          <p:cNvPr id="4099" name="Picture 3" descr="C:\Users\ronzeira\Downloads\IMG_1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0" y="3302000"/>
            <a:ext cx="5334000" cy="3556000"/>
          </a:xfrm>
          <a:prstGeom prst="rect">
            <a:avLst/>
          </a:prstGeom>
          <a:noFill/>
        </p:spPr>
      </p:pic>
      <p:pic>
        <p:nvPicPr>
          <p:cNvPr id="4100" name="Picture 4" descr="C:\Users\ronzeira\Downloads\poster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00499"/>
            <a:ext cx="3810000" cy="28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5300" dirty="0" smtClean="0">
                <a:solidFill>
                  <a:srgbClr val="FF0000"/>
                </a:solidFill>
              </a:rPr>
              <a:t>Gene family assignment-free  comparative genomics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2700" dirty="0" smtClean="0">
                <a:solidFill>
                  <a:srgbClr val="FF0000"/>
                </a:solidFill>
              </a:rPr>
              <a:t>RECOMB CG 2012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08175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sz="3900" dirty="0" smtClean="0">
                <a:solidFill>
                  <a:srgbClr val="0070C0"/>
                </a:solidFill>
              </a:rPr>
              <a:t>Daniel </a:t>
            </a:r>
            <a:r>
              <a:rPr lang="en-US" sz="3900" dirty="0" err="1" smtClean="0">
                <a:solidFill>
                  <a:srgbClr val="0070C0"/>
                </a:solidFill>
              </a:rPr>
              <a:t>Dörr</a:t>
            </a:r>
            <a:r>
              <a:rPr lang="en-US" sz="3900" dirty="0" smtClean="0">
                <a:solidFill>
                  <a:srgbClr val="0070C0"/>
                </a:solidFill>
              </a:rPr>
              <a:t>, </a:t>
            </a:r>
            <a:r>
              <a:rPr lang="en-US" sz="3900" dirty="0" err="1" smtClean="0">
                <a:solidFill>
                  <a:srgbClr val="0070C0"/>
                </a:solidFill>
              </a:rPr>
              <a:t>Annelyse</a:t>
            </a:r>
            <a:r>
              <a:rPr lang="en-US" sz="3900" dirty="0" smtClean="0">
                <a:solidFill>
                  <a:srgbClr val="0070C0"/>
                </a:solidFill>
              </a:rPr>
              <a:t> </a:t>
            </a:r>
            <a:r>
              <a:rPr lang="en-US" sz="3900" dirty="0" err="1" smtClean="0">
                <a:solidFill>
                  <a:srgbClr val="0070C0"/>
                </a:solidFill>
              </a:rPr>
              <a:t>Thévenin</a:t>
            </a:r>
            <a:r>
              <a:rPr lang="en-US" sz="3900" dirty="0" smtClean="0">
                <a:solidFill>
                  <a:srgbClr val="0070C0"/>
                </a:solidFill>
              </a:rPr>
              <a:t>, Jens </a:t>
            </a:r>
            <a:r>
              <a:rPr lang="en-US" sz="3900" dirty="0" err="1" smtClean="0">
                <a:solidFill>
                  <a:srgbClr val="0070C0"/>
                </a:solidFill>
              </a:rPr>
              <a:t>Stoye</a:t>
            </a:r>
            <a:endParaRPr lang="en-US" sz="3900" dirty="0" smtClean="0">
              <a:solidFill>
                <a:srgbClr val="0070C0"/>
              </a:solidFill>
            </a:endParaRPr>
          </a:p>
          <a:p>
            <a:r>
              <a:rPr lang="en-US" sz="2600" dirty="0" smtClean="0">
                <a:solidFill>
                  <a:srgbClr val="0070C0"/>
                </a:solidFill>
              </a:rPr>
              <a:t>Center for Biotechnology (</a:t>
            </a:r>
            <a:r>
              <a:rPr lang="en-US" sz="2600" dirty="0" err="1" smtClean="0">
                <a:solidFill>
                  <a:srgbClr val="0070C0"/>
                </a:solidFill>
              </a:rPr>
              <a:t>CeBiTec</a:t>
            </a:r>
            <a:r>
              <a:rPr lang="en-US" sz="2600" dirty="0" smtClean="0">
                <a:solidFill>
                  <a:srgbClr val="0070C0"/>
                </a:solidFill>
              </a:rPr>
              <a:t>),  Bielefeld University, Germany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114800" y="3505200"/>
            <a:ext cx="5029200" cy="3352800"/>
            <a:chOff x="2057400" y="3505200"/>
            <a:chExt cx="5029200" cy="3352800"/>
          </a:xfrm>
        </p:grpSpPr>
        <p:pic>
          <p:nvPicPr>
            <p:cNvPr id="5" name="Picture 3" descr="C:\Users\ronzeira\Downloads\groupe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57400" y="3505200"/>
              <a:ext cx="5029200" cy="3352800"/>
            </a:xfrm>
            <a:prstGeom prst="rect">
              <a:avLst/>
            </a:prstGeom>
            <a:noFill/>
          </p:spPr>
        </p:pic>
        <p:sp>
          <p:nvSpPr>
            <p:cNvPr id="6" name="Oval 5"/>
            <p:cNvSpPr/>
            <p:nvPr/>
          </p:nvSpPr>
          <p:spPr>
            <a:xfrm>
              <a:off x="3048000" y="44196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" name="Oval 6"/>
            <p:cNvSpPr/>
            <p:nvPr/>
          </p:nvSpPr>
          <p:spPr>
            <a:xfrm>
              <a:off x="4038600" y="4191000"/>
              <a:ext cx="228600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4114800" y="4572000"/>
              <a:ext cx="304800" cy="304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pic>
        <p:nvPicPr>
          <p:cNvPr id="1026" name="Picture 2" descr="C:\Users\ronzeira\Downloads\IMG_1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14800"/>
            <a:ext cx="4114800" cy="2743200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0" y="4343400"/>
            <a:ext cx="1752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1" dirty="0" smtClean="0">
                <a:hlinkClick r:id="rId4"/>
              </a:rPr>
              <a:t>Jens </a:t>
            </a:r>
            <a:r>
              <a:rPr lang="en-US" sz="1000" b="1" dirty="0" err="1" smtClean="0">
                <a:hlinkClick r:id="rId4"/>
              </a:rPr>
              <a:t>Stoye</a:t>
            </a:r>
            <a:r>
              <a:rPr lang="en-US" sz="1000" b="1" dirty="0" smtClean="0">
                <a:hlinkClick r:id="rId4"/>
              </a:rPr>
              <a:t> MAGE talk:</a:t>
            </a:r>
          </a:p>
          <a:p>
            <a:r>
              <a:rPr lang="en-US" sz="1000" dirty="0" smtClean="0">
                <a:hlinkClick r:id="rId4"/>
              </a:rPr>
              <a:t>http://www-etud.iro.umontreal.ca/~lafonman/MAGE2013/slides/Jens-Stoye-MAGE.pdf</a:t>
            </a:r>
            <a:endParaRPr lang="he-IL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 and motivation</a:t>
            </a:r>
          </a:p>
          <a:p>
            <a:r>
              <a:rPr lang="en-US" dirty="0" smtClean="0"/>
              <a:t>Model</a:t>
            </a:r>
          </a:p>
          <a:p>
            <a:r>
              <a:rPr lang="en-US" dirty="0" smtClean="0"/>
              <a:t>Solutions</a:t>
            </a:r>
          </a:p>
          <a:p>
            <a:pPr lvl="1"/>
            <a:r>
              <a:rPr lang="en-US" dirty="0" smtClean="0"/>
              <a:t>ILP solution</a:t>
            </a:r>
          </a:p>
          <a:p>
            <a:pPr lvl="1"/>
            <a:r>
              <a:rPr lang="en-US" dirty="0" smtClean="0"/>
              <a:t>Heuristic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Expansions</a:t>
            </a:r>
          </a:p>
          <a:p>
            <a:r>
              <a:rPr lang="en-US" dirty="0" smtClean="0"/>
              <a:t>Summary &amp; Ideas</a:t>
            </a:r>
            <a:endParaRPr lang="he-I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133600"/>
            <a:ext cx="4562475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Comparative genomics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levels of genome evolution:</a:t>
            </a:r>
          </a:p>
          <a:p>
            <a:pPr lvl="1"/>
            <a:r>
              <a:rPr lang="en-US" dirty="0" smtClean="0"/>
              <a:t>Small scale mutations: point mutations.</a:t>
            </a:r>
          </a:p>
          <a:p>
            <a:pPr lvl="1"/>
            <a:r>
              <a:rPr lang="en-US" b="1" dirty="0" smtClean="0"/>
              <a:t>Large scale mutations</a:t>
            </a:r>
            <a:r>
              <a:rPr lang="en-US" dirty="0" smtClean="0"/>
              <a:t>: rearrangements, duplications, insertions, deletions.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Structural organization provides insights into:</a:t>
            </a:r>
          </a:p>
          <a:p>
            <a:pPr lvl="1"/>
            <a:r>
              <a:rPr lang="en-US" dirty="0" smtClean="0"/>
              <a:t>Phylogeny and evolution.</a:t>
            </a:r>
          </a:p>
          <a:p>
            <a:pPr lvl="1"/>
            <a:r>
              <a:rPr lang="en-US" dirty="0" smtClean="0"/>
              <a:t>Gene function and interactions.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Genomes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Genomes: Series of oriented genes.</a:t>
            </a:r>
          </a:p>
          <a:p>
            <a:r>
              <a:rPr lang="en-US" dirty="0" smtClean="0"/>
              <a:t>Questions: Genomic distance? Rearrangement Scenario? Phylogeny?</a:t>
            </a:r>
            <a:endParaRPr lang="he-I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657600"/>
            <a:ext cx="56483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219200" y="38100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endParaRPr lang="he-IL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2672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endParaRPr lang="he-IL" baseline="-250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4800600"/>
            <a:ext cx="5334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G</a:t>
            </a:r>
            <a:r>
              <a:rPr lang="en-US" baseline="-25000" dirty="0" smtClean="0"/>
              <a:t>3</a:t>
            </a:r>
            <a:endParaRPr lang="he-IL" baseline="-25000" dirty="0"/>
          </a:p>
        </p:txBody>
      </p:sp>
      <p:sp>
        <p:nvSpPr>
          <p:cNvPr id="9" name="TextBox 8"/>
          <p:cNvSpPr txBox="1"/>
          <p:nvPr/>
        </p:nvSpPr>
        <p:spPr>
          <a:xfrm>
            <a:off x="1828800" y="6324600"/>
            <a:ext cx="21336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Oriented gene</a:t>
            </a:r>
            <a:endParaRPr lang="he-IL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6324600"/>
            <a:ext cx="1295400" cy="3810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Adjacency</a:t>
            </a:r>
            <a:endParaRPr lang="he-IL" dirty="0"/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2895600" y="5181600"/>
            <a:ext cx="609600" cy="1143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5105400" y="5029200"/>
            <a:ext cx="685800" cy="1371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families</a:t>
            </a: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 pair homology:</a:t>
            </a:r>
          </a:p>
          <a:p>
            <a:pPr lvl="1"/>
            <a:r>
              <a:rPr lang="en-US" dirty="0" err="1" smtClean="0"/>
              <a:t>Orthology</a:t>
            </a:r>
            <a:endParaRPr lang="en-US" dirty="0" smtClean="0"/>
          </a:p>
          <a:p>
            <a:pPr lvl="1"/>
            <a:r>
              <a:rPr lang="en-US" dirty="0" err="1" smtClean="0"/>
              <a:t>Paralogy</a:t>
            </a:r>
            <a:endParaRPr lang="en-US" dirty="0" smtClean="0"/>
          </a:p>
          <a:p>
            <a:pPr lvl="1"/>
            <a:r>
              <a:rPr lang="en-US" dirty="0" err="1" smtClean="0"/>
              <a:t>Xenology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More realistic:</a:t>
            </a:r>
            <a:endParaRPr lang="he-I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438400"/>
            <a:ext cx="56102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4953000"/>
            <a:ext cx="66484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3714</TotalTime>
  <Words>997</Words>
  <Application>Microsoft Office PowerPoint</Application>
  <PresentationFormat>On-screen Show (4:3)</PresentationFormat>
  <Paragraphs>205</Paragraphs>
  <Slides>36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MAGE: Models and Algorithms for Genome Evolution 2013</vt:lpstr>
      <vt:lpstr>MAGE conference</vt:lpstr>
      <vt:lpstr>Scientific contex</vt:lpstr>
      <vt:lpstr>Scientific contex</vt:lpstr>
      <vt:lpstr>Gene family assignment-free  comparative genomics RECOMB CG 2012</vt:lpstr>
      <vt:lpstr>Outline</vt:lpstr>
      <vt:lpstr>Comparative genomics</vt:lpstr>
      <vt:lpstr>Genomes</vt:lpstr>
      <vt:lpstr>Gene families</vt:lpstr>
      <vt:lpstr>Gene clusters</vt:lpstr>
      <vt:lpstr>Gene family trees</vt:lpstr>
      <vt:lpstr>Gene order studies</vt:lpstr>
      <vt:lpstr>Motivation</vt:lpstr>
      <vt:lpstr>Model</vt:lpstr>
      <vt:lpstr>Matchings</vt:lpstr>
      <vt:lpstr>Matchings</vt:lpstr>
      <vt:lpstr>Problem definition</vt:lpstr>
      <vt:lpstr>Hardness</vt:lpstr>
      <vt:lpstr>ILP example - Set cover</vt:lpstr>
      <vt:lpstr>ILP exact solution</vt:lpstr>
      <vt:lpstr>Slide 21</vt:lpstr>
      <vt:lpstr>Slide 22</vt:lpstr>
      <vt:lpstr>Heuristic</vt:lpstr>
      <vt:lpstr>Modified heuristic</vt:lpstr>
      <vt:lpstr>Data</vt:lpstr>
      <vt:lpstr>Exact algorithm vs. heuristic</vt:lpstr>
      <vt:lpstr>Exact algorithm vs. heuristic</vt:lpstr>
      <vt:lpstr>Evaluating phylogenies</vt:lpstr>
      <vt:lpstr>NeighborNet view</vt:lpstr>
      <vt:lpstr>Slide 30</vt:lpstr>
      <vt:lpstr>Expand to more genomes</vt:lpstr>
      <vt:lpstr>DCJ with similarities</vt:lpstr>
      <vt:lpstr>DCJ with similarities</vt:lpstr>
      <vt:lpstr>DCJ with similarities</vt:lpstr>
      <vt:lpstr>Summary</vt:lpstr>
      <vt:lpstr>Food for thought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MAGE: Models and Algorithms for Genome Evolution 2013</dc:title>
  <dc:creator>Ron Zeira</dc:creator>
  <cp:lastModifiedBy>ronzeira</cp:lastModifiedBy>
  <cp:revision>173</cp:revision>
  <dcterms:created xsi:type="dcterms:W3CDTF">2006-08-16T00:00:00Z</dcterms:created>
  <dcterms:modified xsi:type="dcterms:W3CDTF">2013-10-09T07:34:41Z</dcterms:modified>
</cp:coreProperties>
</file>